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7" r:id="rId2"/>
    <p:sldId id="271" r:id="rId3"/>
    <p:sldId id="256" r:id="rId4"/>
    <p:sldId id="278" r:id="rId5"/>
    <p:sldId id="272" r:id="rId6"/>
    <p:sldId id="257" r:id="rId7"/>
    <p:sldId id="273" r:id="rId8"/>
    <p:sldId id="262" r:id="rId9"/>
    <p:sldId id="275" r:id="rId10"/>
    <p:sldId id="263" r:id="rId11"/>
    <p:sldId id="264" r:id="rId12"/>
    <p:sldId id="265" r:id="rId13"/>
    <p:sldId id="266" r:id="rId14"/>
    <p:sldId id="270" r:id="rId15"/>
    <p:sldId id="276" r:id="rId16"/>
    <p:sldId id="279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0066"/>
    <a:srgbClr val="FF6600"/>
    <a:srgbClr val="660066"/>
    <a:srgbClr val="6699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CEAB17F-FA20-1AF6-7D96-398D01072C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D09ACC4-EA73-0207-A6D9-8772821D682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882D48EC-A41B-ED3A-FB4A-6501F615108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34925719-C3A2-4540-5F80-49960DF0CFC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49DA28FF-F32D-220C-FC10-0DCC17DBE6D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9C829097-0947-52F2-7F7A-2E4682896A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2392A1-E2F6-4B5C-B575-86CB0CC850C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D184866-7B95-8CDA-5D2C-05182CB1B0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7EDAA5-E4B5-4C36-8B3D-38B6EAC7BA2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7F26B193-05B7-9943-70C0-6B28A089EC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2C3E1FA-DE10-E413-E4A2-2B44B35B12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96042A1-3C5C-E406-5E78-28AEC82AAB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FB1050-541C-4923-A6F5-E638C89B8D62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0A330FFC-9C5B-681B-1E01-3D13731A0D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AC1DCFA-7A27-070E-821E-FFF35574E9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43001D0-D55B-61B2-70CD-DF62367F53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A818E1-28F3-4C0F-9673-4E4B5F5C0523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F245F7BF-C45E-A3A8-EEF4-CE259A1627A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2F90789-2456-705E-830E-BB73048799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F88E87F-672C-3E5B-BA05-D95DCB69DB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4643D-CF9F-4D7D-B1E6-E7C3E7516ED6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C4565C3-3E49-1573-A31D-1C8B9EB2A1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1EC8931F-23DC-AE95-2297-99F31B20BD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2C3D783-5E03-B2F8-FC54-602582E984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C70E06-6C23-43AC-8B62-9240BD0F84A6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30F57B86-D875-0CCD-A7BD-884655E03DA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3D554D68-9095-1361-1657-FDF0DE788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A44525E-2ED7-0FA0-E67E-ACC382D1C4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9EC64-B999-4453-A957-EAB3ED20CF8F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860A1AF2-4EAE-8156-CA98-2DC8097C94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C726614-1223-29E0-3917-AB7D81BDC2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01E8A16-A691-58CF-DCCB-39B05085FB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6E39CB-2AF8-47FD-8708-73363A403E58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4924F6A7-2FD4-0672-F886-FF03ECC2EC2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4CB2F2A0-72F1-BEB4-895F-30945D402B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2CC59E3-5A0A-09A5-91DD-8D547D322D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801A80-752C-48D6-B948-ABD6A44FDED7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450BCA23-03C1-5939-923E-ED327ABD7E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5A9638A4-5489-D241-7BC2-5FD354F50F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C0DF0E0-2ACB-E135-BDB5-98930B8D83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B6C5CC-792C-4CF1-A8BF-8F9F375AA967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D3A898C3-F366-6D4C-61A5-241247EE64A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1D7D977-6DB2-EA1C-52E8-BD2B46B5B8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4BA4A0C-A44D-EBF5-57D9-9E40728FAF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22BD56-81DA-428D-8D3D-C79123BE525C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57A4498B-4B19-885D-89A8-397516FC569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6948AB8-D6DE-F1AC-D1A1-7FE163E707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097CF3-FA23-AD34-A21C-84B596EB46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F563A1-DCCC-4D30-937A-DAFDCF939C6C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79C19BF1-FD4A-3692-A46C-DE7CD9DAB72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347E522-B00A-DBE3-D0E3-39B10DF6E0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F405024-FAA0-1C51-C09D-A97768D1F5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F5928-6536-4539-83BD-82F5AF0F591C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D0FC15EB-4A87-9165-F1A1-F45BCB5E40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DD98F50-E175-D711-1D81-03DDABDDA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483CD16-F3E7-348F-8875-23F9A8EB87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30C050-8F38-4B6D-99FD-40EF5BF3B92E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DD793142-A046-8ED3-172B-4BBE68AC3C5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4FD86C6-B41D-7A8F-3B66-8DCECA893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4849C0C-406A-78E5-514C-799417C704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029165-E81B-44B6-9152-8896A2BB2A4D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402E3AB3-26B3-5266-4F2B-33C4FD21B2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3C9DC94-D126-A57B-B877-F6D77DD448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6F25680-643F-73FB-1772-F52CBE5E41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708CE-1010-42E6-9EB7-510EAE84DEFF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5E5F7299-D580-1FBE-6F34-09D5D684804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1D3CBA1-2A3A-3A4D-A87A-2188805EE0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906C9FA-3A60-22C7-0B89-C26E6FF060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1D6AB1-BFE4-4CA1-A937-278CC3303D2F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3E4EC9FD-C7B1-1BD2-0A3B-336B9C8659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FC18C65-A33B-39E3-A84E-9082F09BCD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A3DE1-7B7E-FC95-4953-363C7CD241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8D4BE3-96BE-B441-5371-9952581F7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919F2-3C12-68FF-4A81-8D105714A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21936-03AE-305D-B832-B034B638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A9B01-F14A-7A7F-EBA8-0BD75BCC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C9712-1B86-43E0-ADCB-0A47D39C31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974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3464-C1C1-9C2A-DB26-1EA27ABBF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1D166A-B28C-CDFA-BC04-607B13589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D602F-A74A-3513-6643-085F17FD7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BC478-7D97-1008-06AB-6F23CFA8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8A60C-5E8C-34EC-E8B1-4DBA66958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D026A-4D96-423F-8EEA-DCD2ABE01D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850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67FF84-D008-EFBC-7617-B99E53C424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6B6E84-5900-3FF2-BDD4-7C7E1AEA0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DE32C-0531-F4EA-83D5-672D7D389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4D174-2DB9-C331-3DC3-B2EAB676D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6996B-24BA-C55D-580F-5F8F10830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A6088-E1E7-405C-915B-2055F5FA09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8202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346E2-8A2A-5643-1037-6F831AE2F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1C997-0AB6-11E5-7F3D-8DC951CE6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1D110-E123-C9C6-AAD3-D31F378C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E28CC-AADF-3914-EF60-CBDB5E368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92C21-AC0D-623F-0DF9-F621A13ED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9FC46-4CD9-433D-AE58-A24CDB5FDB0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4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72B20-296E-9BC8-DBCB-2F1D75996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DACAD3-996B-6CA2-F887-E75E9F305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FB33F-D376-3305-0EB6-5928CE62E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1D6D6-94CA-62C3-1254-BCE2495BB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02075-8D4D-5CB2-6A29-C855D21D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147B4-4378-42C6-8796-AD7F86F843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572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F7315-A42F-7E71-C82E-EB4337453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10A07-11A3-D243-4C76-96DF175FE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9788E6-7CBA-D8D9-B0D8-C0FF56A41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4BD246-130D-41B6-6B3A-F3814E1CC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A9DF2-2FAB-9141-1331-6A6D93C05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463CB7-3749-5308-799D-95B6B4F71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0DC40-87A3-4294-A035-CC2EF16D11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284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F442-D468-9DA7-A777-B180BCF8D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3CDEAC-0107-E5FB-DE8C-637CE4958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062A29-B976-C775-AA47-7387EF869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441213-2DBE-15FE-7FEF-0B1785398C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DB9941-8880-53DC-A29C-40B08AD92C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E0F237-A5BF-2193-DA12-6CA421FA4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E17A6-5F5C-3D68-6A1A-C55728514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F252E5-372D-98CF-0328-015ABA19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426A3-2EF6-47C6-9D31-93840AEABA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556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BD880-E750-63D6-4AD4-163E84D4C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C40D6E-EC4D-2BB9-C33B-F77370F90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43707F-40C6-4125-215F-0E8CE1BFF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5CD32B-D6ED-7DD3-4D84-6F498B4A2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1D821-422F-4966-ABE5-733A3E0E11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267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48FD93-B2E4-B7A1-7500-B071425E9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04B553-C29E-CDD0-F763-28F94FC53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155FF-1F0B-753F-450F-2EF297B65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A71F5-DDA8-42DD-85D3-13587E9540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944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47121-3BB9-E583-D011-E254B4F3B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30A03-875E-F01A-C9B9-2C74E246D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C6B3B3-6028-3782-FB72-2EEF50F6D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76132-398B-7C18-BA3E-E77490E85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0C1A45-AFB5-53DF-9EAD-6BEEBE53D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5A2ED9-5A2A-109B-0563-E7BD6056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19018-AC0B-4D22-8B1C-0F48E6B3C5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84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2D648-1ACC-2868-4986-C7E553922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1DAFCF-AC6D-80F8-8293-43F47B54BE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F56F14-12E8-C30B-AF7B-C882040618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E16DD0-1B1F-455B-6C51-056F688F7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5FA35-8893-8B95-895C-D48D3C58D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4029C-D15E-A99E-3BD2-58D2327C3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A41AF-7B95-4985-B9AD-2D03F568E4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707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2C4F4C9-6AEF-615F-1AB2-EF5EA4E0A9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1AFE2BE-89B3-C5D8-4089-716E5878D5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3CD0BEA-DE14-9953-5D41-6BB271792A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F9C7051-075D-0A9A-0A69-684E754F48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1141FB6-7F0A-2992-74F1-2BB696DEDFD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AE2686-DD9A-48C7-A264-1B0263F2B94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lsonthornes.com/secondary/science/scinet/scinet/reaction/acids/salts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lsonthornes.com/secondary/science/scinet/scinet/reaction/acids/acidalk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lsonthornes.com/secondary/science/scinet/scinet/reaction/acids/neut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3DEC3FA-7EA7-1CD1-04C2-6953F8E32E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8229600" cy="1143000"/>
          </a:xfrm>
        </p:spPr>
        <p:txBody>
          <a:bodyPr/>
          <a:lstStyle/>
          <a:p>
            <a:pPr algn="l"/>
            <a:r>
              <a:rPr lang="en-GB" altLang="en-US" sz="2800" dirty="0"/>
              <a:t>      </a:t>
            </a:r>
            <a:br>
              <a:rPr lang="en-GB" altLang="en-US" sz="2800" dirty="0"/>
            </a:br>
            <a:r>
              <a:rPr lang="en-GB" altLang="en-US" sz="2800" dirty="0"/>
              <a:t>                     </a:t>
            </a:r>
            <a:r>
              <a:rPr lang="en-GB" altLang="en-US" sz="4000" b="1" dirty="0"/>
              <a:t>Acids and Alkalis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F32CCCA-1B13-CF8A-30BC-46EE263B7E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296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b="1" u="sng"/>
              <a:t>Learning Objectives</a:t>
            </a:r>
          </a:p>
          <a:p>
            <a:pPr>
              <a:buFontTx/>
              <a:buNone/>
            </a:pPr>
            <a:endParaRPr lang="en-GB" altLang="en-US" b="1" u="sng"/>
          </a:p>
          <a:p>
            <a:r>
              <a:rPr lang="en-GB" altLang="en-US" sz="2800" b="1"/>
              <a:t>To know that solutions can be sorted by whether they are: acid, alkali or neutral. </a:t>
            </a:r>
          </a:p>
          <a:p>
            <a:endParaRPr lang="en-GB" altLang="en-US" sz="2800" b="1"/>
          </a:p>
          <a:p>
            <a:r>
              <a:rPr lang="en-GB" altLang="en-US" sz="2800" b="1"/>
              <a:t>To  understand that an alkali reacts with an acid to cancel it out.</a:t>
            </a:r>
          </a:p>
          <a:p>
            <a:pPr>
              <a:buFontTx/>
              <a:buNone/>
            </a:pPr>
            <a:r>
              <a:rPr lang="en-GB" altLang="en-US" sz="2800" b="1"/>
              <a:t> </a:t>
            </a:r>
          </a:p>
          <a:p>
            <a:pPr>
              <a:spcBef>
                <a:spcPct val="50000"/>
              </a:spcBef>
            </a:pPr>
            <a:r>
              <a:rPr lang="en-GB" altLang="en-US" sz="2800" b="1"/>
              <a:t>To know that indicators show you how acidic or alkaline a solution is.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B48403F-CCA6-CBBA-AB79-0B581958A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5400" b="1">
                <a:solidFill>
                  <a:srgbClr val="33CC33"/>
                </a:solidFill>
              </a:rPr>
              <a:t>Indicators</a:t>
            </a:r>
            <a:br>
              <a:rPr lang="en-GB" altLang="en-US" sz="5400" b="1">
                <a:solidFill>
                  <a:srgbClr val="33CC33"/>
                </a:solidFill>
              </a:rPr>
            </a:br>
            <a:endParaRPr lang="en-GB" altLang="en-US" sz="5400" b="1">
              <a:solidFill>
                <a:srgbClr val="33CC33"/>
              </a:solidFill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4C4ED14-B976-E9FB-9520-0C8E70605D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5084763"/>
            <a:ext cx="9467850" cy="15128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   </a:t>
            </a:r>
            <a:r>
              <a:rPr lang="en-GB" altLang="en-US" sz="2800" b="1"/>
              <a:t>They change colour in acid or alkaline solutions.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800" b="1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800" b="1"/>
              <a:t>   Different indicators change to different colours.</a:t>
            </a:r>
            <a:r>
              <a:rPr lang="en-GB" altLang="en-US" sz="2400" b="1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 b="1"/>
          </a:p>
        </p:txBody>
      </p:sp>
      <p:pic>
        <p:nvPicPr>
          <p:cNvPr id="9221" name="Picture 5">
            <a:extLst>
              <a:ext uri="{FF2B5EF4-FFF2-40B4-BE49-F238E27FC236}">
                <a16:creationId xmlns:a16="http://schemas.microsoft.com/office/drawing/2014/main" id="{EFF8ED36-1CAC-3EE2-C991-A00C65E71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0713"/>
            <a:ext cx="4056062" cy="304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Text Box 6">
            <a:extLst>
              <a:ext uri="{FF2B5EF4-FFF2-40B4-BE49-F238E27FC236}">
                <a16:creationId xmlns:a16="http://schemas.microsoft.com/office/drawing/2014/main" id="{B6826703-4743-BFC7-801D-CA044024A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1341438"/>
            <a:ext cx="2879725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/>
              <a:t>Indicators help you find out whether a solution is acidic or not.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8519F44-A3C3-ACFA-7E10-DC19293CB0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49888" y="620713"/>
            <a:ext cx="3694112" cy="1143000"/>
          </a:xfrm>
        </p:spPr>
        <p:txBody>
          <a:bodyPr/>
          <a:lstStyle/>
          <a:p>
            <a:pPr algn="l"/>
            <a:r>
              <a:rPr lang="en-GB" altLang="en-US" sz="5400" b="1">
                <a:solidFill>
                  <a:srgbClr val="660066"/>
                </a:solidFill>
              </a:rPr>
              <a:t>Litmus</a:t>
            </a:r>
            <a:br>
              <a:rPr lang="en-GB" altLang="en-US" sz="5400" b="1">
                <a:solidFill>
                  <a:srgbClr val="660066"/>
                </a:solidFill>
              </a:rPr>
            </a:br>
            <a:r>
              <a:rPr lang="en-GB" altLang="en-US" sz="5400" b="1">
                <a:solidFill>
                  <a:srgbClr val="660066"/>
                </a:solidFill>
              </a:rPr>
              <a:t>Test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F98DF2B-5A00-C7FC-E6BA-09FFCAA885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3544888"/>
            <a:ext cx="8229600" cy="3313112"/>
          </a:xfrm>
        </p:spPr>
        <p:txBody>
          <a:bodyPr/>
          <a:lstStyle/>
          <a:p>
            <a:endParaRPr lang="en-GB" altLang="en-US" b="1"/>
          </a:p>
          <a:p>
            <a:r>
              <a:rPr lang="en-GB" altLang="en-US"/>
              <a:t>Litmus is an indicator. It changes colour in acid and alkaline solutions. </a:t>
            </a:r>
          </a:p>
          <a:p>
            <a:r>
              <a:rPr lang="en-GB" altLang="en-US"/>
              <a:t>Litmus is </a:t>
            </a:r>
            <a:r>
              <a:rPr lang="en-GB" altLang="en-US" b="1">
                <a:solidFill>
                  <a:srgbClr val="FF0000"/>
                </a:solidFill>
              </a:rPr>
              <a:t>red</a:t>
            </a:r>
            <a:r>
              <a:rPr lang="en-GB" altLang="en-US"/>
              <a:t> in an </a:t>
            </a:r>
            <a:r>
              <a:rPr lang="en-GB" altLang="en-US" b="1">
                <a:solidFill>
                  <a:srgbClr val="FF0000"/>
                </a:solidFill>
              </a:rPr>
              <a:t>acid.</a:t>
            </a:r>
            <a:r>
              <a:rPr lang="en-GB" altLang="en-US">
                <a:solidFill>
                  <a:srgbClr val="FF0000"/>
                </a:solidFill>
              </a:rPr>
              <a:t> </a:t>
            </a:r>
          </a:p>
          <a:p>
            <a:r>
              <a:rPr lang="en-GB" altLang="en-US"/>
              <a:t>Litmus is </a:t>
            </a:r>
            <a:r>
              <a:rPr lang="en-GB" altLang="en-US" b="1">
                <a:solidFill>
                  <a:schemeClr val="accent2"/>
                </a:solidFill>
              </a:rPr>
              <a:t>blue</a:t>
            </a:r>
            <a:r>
              <a:rPr lang="en-GB" altLang="en-US"/>
              <a:t> in an </a:t>
            </a:r>
            <a:r>
              <a:rPr lang="en-GB" altLang="en-US" b="1">
                <a:solidFill>
                  <a:schemeClr val="accent2"/>
                </a:solidFill>
              </a:rPr>
              <a:t>alkali.</a:t>
            </a:r>
            <a:r>
              <a:rPr lang="en-GB" altLang="en-US"/>
              <a:t> </a:t>
            </a:r>
          </a:p>
        </p:txBody>
      </p:sp>
      <p:pic>
        <p:nvPicPr>
          <p:cNvPr id="10246" name="Picture 6">
            <a:extLst>
              <a:ext uri="{FF2B5EF4-FFF2-40B4-BE49-F238E27FC236}">
                <a16:creationId xmlns:a16="http://schemas.microsoft.com/office/drawing/2014/main" id="{5C412AF0-7047-1C39-D5FB-0665C9620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0350"/>
            <a:ext cx="4375150" cy="360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21FB774-7A81-3056-1FFD-A74174639B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561975"/>
          </a:xfrm>
        </p:spPr>
        <p:txBody>
          <a:bodyPr/>
          <a:lstStyle/>
          <a:p>
            <a:r>
              <a:rPr lang="en-GB" altLang="en-US" sz="4000" b="1">
                <a:solidFill>
                  <a:srgbClr val="669900"/>
                </a:solidFill>
              </a:rPr>
              <a:t>Universal Indicator</a:t>
            </a:r>
            <a:br>
              <a:rPr lang="en-GB" altLang="en-US" sz="4000" b="1"/>
            </a:br>
            <a:endParaRPr lang="en-GB" altLang="en-US" sz="4000" b="1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53C0178-68A3-3B7F-CA33-86CDB39595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10366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/>
              <a:t>Universal indicator </a:t>
            </a:r>
            <a:r>
              <a:rPr lang="en-GB" altLang="en-US" b="1">
                <a:solidFill>
                  <a:srgbClr val="FF0000"/>
                </a:solidFill>
              </a:rPr>
              <a:t>changes </a:t>
            </a:r>
            <a:r>
              <a:rPr lang="en-GB" altLang="en-US" b="1">
                <a:solidFill>
                  <a:schemeClr val="accent2"/>
                </a:solidFill>
              </a:rPr>
              <a:t>colour</a:t>
            </a:r>
            <a:r>
              <a:rPr lang="en-GB" altLang="en-US" b="1"/>
              <a:t> in acids and alkalis. </a:t>
            </a:r>
          </a:p>
          <a:p>
            <a:pPr>
              <a:lnSpc>
                <a:spcPct val="90000"/>
              </a:lnSpc>
            </a:pPr>
            <a:endParaRPr lang="en-GB" altLang="en-US" b="1"/>
          </a:p>
          <a:p>
            <a:pPr>
              <a:lnSpc>
                <a:spcPct val="90000"/>
              </a:lnSpc>
              <a:buFontTx/>
              <a:buNone/>
            </a:pPr>
            <a:endParaRPr lang="en-GB" altLang="en-US" b="1"/>
          </a:p>
        </p:txBody>
      </p:sp>
      <p:pic>
        <p:nvPicPr>
          <p:cNvPr id="11270" name="Picture 6">
            <a:extLst>
              <a:ext uri="{FF2B5EF4-FFF2-40B4-BE49-F238E27FC236}">
                <a16:creationId xmlns:a16="http://schemas.microsoft.com/office/drawing/2014/main" id="{B31408EC-4969-7DE3-BF2D-736AE5750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133600"/>
            <a:ext cx="7056438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1" name="Rectangle 7">
            <a:extLst>
              <a:ext uri="{FF2B5EF4-FFF2-40B4-BE49-F238E27FC236}">
                <a16:creationId xmlns:a16="http://schemas.microsoft.com/office/drawing/2014/main" id="{7169FD2A-9039-B732-FE28-862BCA435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35075" y="5300663"/>
            <a:ext cx="103790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4">
              <a:lnSpc>
                <a:spcPct val="90000"/>
              </a:lnSpc>
              <a:spcBef>
                <a:spcPct val="20000"/>
              </a:spcBef>
            </a:pPr>
            <a:r>
              <a:rPr lang="en-GB" altLang="en-US" sz="2800" b="1"/>
              <a:t>Its colour shows the strength of an acid or alkali. </a:t>
            </a:r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EAD4FD97-6B67-AFAA-EB80-CAC779F54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573463"/>
            <a:ext cx="34559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>
                <a:solidFill>
                  <a:srgbClr val="FF0000"/>
                </a:solidFill>
              </a:rPr>
              <a:t>ACIDS</a:t>
            </a:r>
          </a:p>
        </p:txBody>
      </p:sp>
      <p:sp>
        <p:nvSpPr>
          <p:cNvPr id="11273" name="Text Box 9">
            <a:extLst>
              <a:ext uri="{FF2B5EF4-FFF2-40B4-BE49-F238E27FC236}">
                <a16:creationId xmlns:a16="http://schemas.microsoft.com/office/drawing/2014/main" id="{545F4C2F-9601-89B0-CF97-7BCF801F3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573463"/>
            <a:ext cx="2735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>
                <a:solidFill>
                  <a:schemeClr val="accent2"/>
                </a:solidFill>
              </a:rPr>
              <a:t>ALKALIS</a:t>
            </a:r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0303DEAB-4A71-5A6A-F4BD-C520B1C92F05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425032" y="4215606"/>
            <a:ext cx="2152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>
                <a:solidFill>
                  <a:srgbClr val="669900"/>
                </a:solidFill>
              </a:rPr>
              <a:t>Neutral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A97743C-95E0-B5E2-5F7F-AFC469717E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rgbClr val="669900"/>
                </a:solidFill>
              </a:rPr>
              <a:t>The pH scale</a:t>
            </a:r>
          </a:p>
        </p:txBody>
      </p:sp>
      <p:pic>
        <p:nvPicPr>
          <p:cNvPr id="12294" name="Picture 6">
            <a:extLst>
              <a:ext uri="{FF2B5EF4-FFF2-40B4-BE49-F238E27FC236}">
                <a16:creationId xmlns:a16="http://schemas.microsoft.com/office/drawing/2014/main" id="{0B317698-9D2F-F3AD-39F1-1303F6693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73238"/>
            <a:ext cx="7704138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5" name="Text Box 7">
            <a:extLst>
              <a:ext uri="{FF2B5EF4-FFF2-40B4-BE49-F238E27FC236}">
                <a16:creationId xmlns:a16="http://schemas.microsoft.com/office/drawing/2014/main" id="{FEB008A1-1E22-DAE7-8948-18DA1BD0F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924175"/>
            <a:ext cx="30241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>
                <a:solidFill>
                  <a:srgbClr val="FF0000"/>
                </a:solidFill>
              </a:rPr>
              <a:t>1 – 6</a:t>
            </a:r>
          </a:p>
          <a:p>
            <a:pPr>
              <a:spcBef>
                <a:spcPct val="50000"/>
              </a:spcBef>
            </a:pPr>
            <a:endParaRPr lang="en-GB" altLang="en-US" sz="3200" b="1">
              <a:solidFill>
                <a:srgbClr val="FF0000"/>
              </a:solidFill>
            </a:endParaRP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1E77079B-47EB-DB90-A449-D6211435C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068638"/>
            <a:ext cx="3887788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altLang="en-US" sz="3200" b="1">
                <a:solidFill>
                  <a:schemeClr val="accent2"/>
                </a:solidFill>
              </a:rPr>
              <a:t>8 - 14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altLang="en-US" sz="3200" b="1">
                <a:solidFill>
                  <a:schemeClr val="accent2"/>
                </a:solidFill>
              </a:rPr>
              <a:t>Alkalis </a:t>
            </a:r>
          </a:p>
          <a:p>
            <a:pPr>
              <a:spcBef>
                <a:spcPct val="50000"/>
              </a:spcBef>
            </a:pPr>
            <a:endParaRPr lang="en-GB" altLang="en-US" sz="3200" b="1">
              <a:solidFill>
                <a:schemeClr val="accent2"/>
              </a:solidFill>
            </a:endParaRP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8DA176EF-D2FB-DF2B-BEC7-BD288F757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3213100"/>
            <a:ext cx="10080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>
                <a:solidFill>
                  <a:srgbClr val="669900"/>
                </a:solidFill>
              </a:rPr>
              <a:t>7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4011F9D7-F5FE-060E-5330-EC495E17F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4149725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2301" name="Text Box 13">
            <a:extLst>
              <a:ext uri="{FF2B5EF4-FFF2-40B4-BE49-F238E27FC236}">
                <a16:creationId xmlns:a16="http://schemas.microsoft.com/office/drawing/2014/main" id="{42F8FEE6-5089-85B7-2EA6-A184FFDF5A29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544094" y="3591719"/>
            <a:ext cx="16875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br>
              <a:rPr lang="en-GB" altLang="en-US"/>
            </a:br>
            <a:endParaRPr lang="en-GB" altLang="en-US"/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4F507CDE-4041-2D7C-D677-87B1096659C1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397250" y="4387850"/>
            <a:ext cx="2065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>
                <a:solidFill>
                  <a:srgbClr val="669900"/>
                </a:solidFill>
              </a:rPr>
              <a:t>Neutral</a:t>
            </a:r>
          </a:p>
        </p:txBody>
      </p:sp>
      <p:sp>
        <p:nvSpPr>
          <p:cNvPr id="12303" name="Text Box 15">
            <a:extLst>
              <a:ext uri="{FF2B5EF4-FFF2-40B4-BE49-F238E27FC236}">
                <a16:creationId xmlns:a16="http://schemas.microsoft.com/office/drawing/2014/main" id="{B8C632B9-4BEF-6851-A2A0-06B5F9AFB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3429000"/>
            <a:ext cx="15128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>
                <a:solidFill>
                  <a:srgbClr val="FF0000"/>
                </a:solidFill>
              </a:rPr>
              <a:t>Acids </a:t>
            </a:r>
            <a:br>
              <a:rPr lang="en-GB" altLang="en-US" sz="3200" b="1">
                <a:solidFill>
                  <a:srgbClr val="FF0000"/>
                </a:solidFill>
              </a:rPr>
            </a:br>
            <a:endParaRPr lang="en-GB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0149E47-379C-585F-9E7E-27CA8C0FD1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620713"/>
            <a:ext cx="8229600" cy="633412"/>
          </a:xfrm>
        </p:spPr>
        <p:txBody>
          <a:bodyPr/>
          <a:lstStyle/>
          <a:p>
            <a:r>
              <a:rPr lang="en-GB" altLang="en-US" sz="4000" b="1">
                <a:solidFill>
                  <a:srgbClr val="669900"/>
                </a:solidFill>
              </a:rPr>
              <a:t>Applications of Neutralisation</a:t>
            </a:r>
            <a:r>
              <a:rPr lang="en-GB" altLang="en-US" sz="4000"/>
              <a:t> </a:t>
            </a:r>
            <a:br>
              <a:rPr lang="en-GB" altLang="en-US" sz="4000"/>
            </a:br>
            <a:endParaRPr lang="en-GB" altLang="en-US" sz="40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51AE537-56EE-8125-FA55-FFCF1F7B3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5004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GB" altLang="en-US" sz="2800" b="1"/>
          </a:p>
          <a:p>
            <a:pPr>
              <a:lnSpc>
                <a:spcPct val="80000"/>
              </a:lnSpc>
            </a:pPr>
            <a:r>
              <a:rPr lang="en-GB" altLang="en-US" sz="2800" b="1" u="sng">
                <a:solidFill>
                  <a:srgbClr val="FF0000"/>
                </a:solidFill>
              </a:rPr>
              <a:t>Indigestion</a:t>
            </a:r>
            <a:r>
              <a:rPr lang="en-GB" altLang="en-US" sz="2800" b="1"/>
              <a:t>: Our stomach carries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2800" b="1"/>
              <a:t>   around </a:t>
            </a:r>
            <a:r>
              <a:rPr lang="en-GB" altLang="en-US" sz="2800" b="1">
                <a:solidFill>
                  <a:srgbClr val="FF0000"/>
                </a:solidFill>
              </a:rPr>
              <a:t>hydrochloric acid.</a:t>
            </a:r>
            <a:r>
              <a:rPr lang="en-GB" altLang="en-US" sz="2800" b="1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2800" b="1"/>
              <a:t>   Too much of this leads to indigestion.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2800" b="1"/>
              <a:t>   To cure indigestion, you can </a:t>
            </a:r>
            <a:r>
              <a:rPr lang="en-GB" altLang="en-US" sz="2800" b="1">
                <a:solidFill>
                  <a:srgbClr val="669900"/>
                </a:solidFill>
              </a:rPr>
              <a:t>neutralise </a:t>
            </a:r>
            <a:r>
              <a:rPr lang="en-GB" altLang="en-US" sz="2800" b="1"/>
              <a:t>the excess acid with </a:t>
            </a:r>
            <a:r>
              <a:rPr lang="en-GB" altLang="en-US" sz="2800" b="1">
                <a:solidFill>
                  <a:schemeClr val="accent2"/>
                </a:solidFill>
              </a:rPr>
              <a:t>baking soda or specialised indigestion tablets.</a:t>
            </a:r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EB951DCC-1B58-A586-2090-190CFA084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196975"/>
            <a:ext cx="1798637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>
            <a:extLst>
              <a:ext uri="{FF2B5EF4-FFF2-40B4-BE49-F238E27FC236}">
                <a16:creationId xmlns:a16="http://schemas.microsoft.com/office/drawing/2014/main" id="{26A71ED5-A471-F8B7-B3FC-F32A5D3DF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488" y="3500438"/>
            <a:ext cx="1941512" cy="216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1" name="Text Box 7">
            <a:extLst>
              <a:ext uri="{FF2B5EF4-FFF2-40B4-BE49-F238E27FC236}">
                <a16:creationId xmlns:a16="http://schemas.microsoft.com/office/drawing/2014/main" id="{7286E3E8-1A3A-1601-C526-43C619C3C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1052513"/>
            <a:ext cx="6480175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altLang="en-US" sz="2800" b="1">
                <a:solidFill>
                  <a:srgbClr val="FF0000"/>
                </a:solidFill>
              </a:rPr>
              <a:t>  </a:t>
            </a:r>
            <a:r>
              <a:rPr lang="en-GB" altLang="en-US" sz="2800" b="1" u="sng">
                <a:solidFill>
                  <a:srgbClr val="FF0000"/>
                </a:solidFill>
              </a:rPr>
              <a:t>Insect Stings</a:t>
            </a:r>
            <a:r>
              <a:rPr lang="en-GB" altLang="en-US" sz="2800" b="1"/>
              <a:t> </a:t>
            </a:r>
          </a:p>
          <a:p>
            <a:r>
              <a:rPr lang="en-GB" altLang="en-US" sz="2800" b="1">
                <a:solidFill>
                  <a:srgbClr val="FF0000"/>
                </a:solidFill>
              </a:rPr>
              <a:t>   Bee stings</a:t>
            </a:r>
            <a:r>
              <a:rPr lang="en-GB" altLang="en-US" sz="2800" b="1"/>
              <a:t> are </a:t>
            </a:r>
            <a:r>
              <a:rPr lang="en-GB" altLang="en-US" sz="2800" b="1">
                <a:solidFill>
                  <a:srgbClr val="FF0000"/>
                </a:solidFill>
              </a:rPr>
              <a:t>acidic</a:t>
            </a:r>
            <a:r>
              <a:rPr lang="en-GB" altLang="en-US" sz="2800" b="1"/>
              <a:t> </a:t>
            </a:r>
          </a:p>
          <a:p>
            <a:r>
              <a:rPr lang="en-GB" altLang="en-US" sz="2800" b="1"/>
              <a:t>   and can be </a:t>
            </a:r>
            <a:r>
              <a:rPr lang="en-GB" altLang="en-US" sz="2800" b="1">
                <a:solidFill>
                  <a:srgbClr val="669900"/>
                </a:solidFill>
              </a:rPr>
              <a:t>neutralised</a:t>
            </a:r>
            <a:r>
              <a:rPr lang="en-GB" altLang="en-US" sz="2800" b="1"/>
              <a:t> with </a:t>
            </a:r>
          </a:p>
          <a:p>
            <a:r>
              <a:rPr lang="en-GB" altLang="en-US" sz="2800" b="1"/>
              <a:t>   </a:t>
            </a:r>
            <a:r>
              <a:rPr lang="en-GB" altLang="en-US" sz="2800" b="1">
                <a:solidFill>
                  <a:schemeClr val="accent2"/>
                </a:solidFill>
              </a:rPr>
              <a:t>baking soda (bicarbonate of soda).</a:t>
            </a:r>
            <a:r>
              <a:rPr lang="en-GB" altLang="en-US" sz="2800" b="1"/>
              <a:t> </a:t>
            </a:r>
          </a:p>
          <a:p>
            <a:r>
              <a:rPr lang="en-GB" altLang="en-US" sz="2800" b="1"/>
              <a:t>   </a:t>
            </a:r>
            <a:r>
              <a:rPr lang="en-GB" altLang="en-US" sz="2800" b="1">
                <a:solidFill>
                  <a:schemeClr val="accent2"/>
                </a:solidFill>
              </a:rPr>
              <a:t>Wasp stings</a:t>
            </a:r>
            <a:r>
              <a:rPr lang="en-GB" altLang="en-US" sz="2800" b="1"/>
              <a:t> are </a:t>
            </a:r>
            <a:r>
              <a:rPr lang="en-GB" altLang="en-US" sz="2800" b="1">
                <a:solidFill>
                  <a:schemeClr val="accent2"/>
                </a:solidFill>
              </a:rPr>
              <a:t>alkaline</a:t>
            </a:r>
            <a:r>
              <a:rPr lang="en-GB" altLang="en-US" sz="2800" b="1"/>
              <a:t> and can     be </a:t>
            </a:r>
            <a:r>
              <a:rPr lang="en-GB" altLang="en-US" sz="2800" b="1">
                <a:solidFill>
                  <a:srgbClr val="669900"/>
                </a:solidFill>
              </a:rPr>
              <a:t>neutralised</a:t>
            </a:r>
            <a:r>
              <a:rPr lang="en-GB" altLang="en-US" sz="2800" b="1"/>
              <a:t> with </a:t>
            </a:r>
            <a:r>
              <a:rPr lang="en-GB" altLang="en-US" sz="2800" b="1">
                <a:solidFill>
                  <a:schemeClr val="accent2"/>
                </a:solidFill>
              </a:rPr>
              <a:t>vinegar.</a:t>
            </a:r>
            <a:r>
              <a:rPr lang="en-GB" altLang="en-US" b="1"/>
              <a:t> </a:t>
            </a:r>
          </a:p>
          <a:p>
            <a:pPr>
              <a:spcBef>
                <a:spcPct val="50000"/>
              </a:spcBef>
            </a:pPr>
            <a:endParaRPr lang="en-GB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6">
            <a:extLst>
              <a:ext uri="{FF2B5EF4-FFF2-40B4-BE49-F238E27FC236}">
                <a16:creationId xmlns:a16="http://schemas.microsoft.com/office/drawing/2014/main" id="{7DCE2096-C829-C86F-1178-B492CA6BD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-531813"/>
            <a:ext cx="9144000" cy="869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0" name="Rectangle 2">
            <a:extLst>
              <a:ext uri="{FF2B5EF4-FFF2-40B4-BE49-F238E27FC236}">
                <a16:creationId xmlns:a16="http://schemas.microsoft.com/office/drawing/2014/main" id="{5C7AB597-CCA9-5A84-0405-066BC479C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43438" y="4724400"/>
            <a:ext cx="9612312" cy="1143000"/>
          </a:xfrm>
        </p:spPr>
        <p:txBody>
          <a:bodyPr/>
          <a:lstStyle/>
          <a:p>
            <a:pPr algn="l"/>
            <a:r>
              <a:rPr lang="en-GB" altLang="en-US" sz="4000" b="1">
                <a:solidFill>
                  <a:srgbClr val="000000"/>
                </a:solidFill>
              </a:rPr>
              <a:t>More Applications </a:t>
            </a:r>
            <a:br>
              <a:rPr lang="en-GB" altLang="en-US" sz="4000">
                <a:solidFill>
                  <a:srgbClr val="000000"/>
                </a:solidFill>
              </a:rPr>
            </a:br>
            <a:r>
              <a:rPr lang="en-GB" altLang="en-US" sz="4000">
                <a:solidFill>
                  <a:srgbClr val="000000"/>
                </a:solidFill>
              </a:rPr>
              <a:t> </a:t>
            </a:r>
            <a:r>
              <a:rPr lang="en-GB" altLang="en-US" sz="4000" b="1">
                <a:solidFill>
                  <a:srgbClr val="000000"/>
                </a:solidFill>
              </a:rPr>
              <a:t>of Neutralisation</a:t>
            </a:r>
            <a:r>
              <a:rPr lang="en-GB" altLang="en-US" sz="4000"/>
              <a:t>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75E216D-F956-4C21-D348-33BD6AC07C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00563" y="-531813"/>
            <a:ext cx="4772025" cy="376078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altLang="en-US" sz="2800" b="1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800" b="1">
                <a:solidFill>
                  <a:srgbClr val="000000"/>
                </a:solidFill>
              </a:rPr>
              <a:t>    </a:t>
            </a:r>
            <a:r>
              <a:rPr lang="en-GB" altLang="en-US" sz="2800" b="1" u="sng">
                <a:solidFill>
                  <a:srgbClr val="000000"/>
                </a:solidFill>
              </a:rPr>
              <a:t>Factory Waste</a:t>
            </a:r>
            <a:r>
              <a:rPr lang="en-GB" altLang="en-US" sz="2800" b="1">
                <a:solidFill>
                  <a:srgbClr val="000000"/>
                </a:solidFill>
              </a:rPr>
              <a:t>: Liquid waste from factories is often acidic. If it reaches a river it will destroy and kill sea life of many forms. Neutralising the waste with slaked lime can prevent this.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 b="1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>
              <a:solidFill>
                <a:srgbClr val="000000"/>
              </a:solidFill>
            </a:endParaRP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7246431F-3EA5-DC8B-DB87-0516B3B75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714875" cy="3867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en-GB" altLang="en-US" sz="2800" b="1" u="sng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GB" altLang="en-US" sz="2800" b="1" u="sng">
              <a:solidFill>
                <a:srgbClr val="FF0000"/>
              </a:solidFill>
            </a:endParaRPr>
          </a:p>
          <a:p>
            <a:pPr algn="r">
              <a:lnSpc>
                <a:spcPct val="90000"/>
              </a:lnSpc>
              <a:spcBef>
                <a:spcPct val="2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Soil Treatment</a:t>
            </a:r>
            <a:r>
              <a:rPr lang="en-GB" altLang="en-US" sz="2400" b="1">
                <a:solidFill>
                  <a:srgbClr val="FF0000"/>
                </a:solidFill>
              </a:rPr>
              <a:t>: When soils are too acidic (often as a result of acid rain) they can be treated with slaked lime, chalk or quicklime, all alkalis. Plants and crops grow best in neutral soils.</a:t>
            </a:r>
          </a:p>
          <a:p>
            <a:pPr algn="r">
              <a:spcBef>
                <a:spcPct val="50000"/>
              </a:spcBef>
            </a:pPr>
            <a:endParaRPr lang="en-GB" alt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>
            <a:extLst>
              <a:ext uri="{FF2B5EF4-FFF2-40B4-BE49-F238E27FC236}">
                <a16:creationId xmlns:a16="http://schemas.microsoft.com/office/drawing/2014/main" id="{914AF299-51C8-136D-51CC-63A18A11C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17851ED-0D58-DD2B-1B01-2059CE7493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323850" y="0"/>
            <a:ext cx="8229600" cy="1143000"/>
          </a:xfrm>
        </p:spPr>
        <p:txBody>
          <a:bodyPr/>
          <a:lstStyle/>
          <a:p>
            <a:r>
              <a:rPr lang="en-GB" altLang="en-US" b="1"/>
              <a:t>     </a:t>
            </a:r>
            <a:r>
              <a:rPr lang="en-GB" altLang="en-US" b="1">
                <a:solidFill>
                  <a:srgbClr val="FF0066"/>
                </a:solidFill>
              </a:rPr>
              <a:t>Acids and alkalis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DDD3F08-612B-F846-994D-7C4C2EDDD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4221163"/>
            <a:ext cx="8229600" cy="2420937"/>
          </a:xfrm>
        </p:spPr>
        <p:txBody>
          <a:bodyPr/>
          <a:lstStyle/>
          <a:p>
            <a:pPr>
              <a:buFontTx/>
              <a:buNone/>
            </a:pPr>
            <a:endParaRPr lang="en-GB" altLang="en-US" b="1"/>
          </a:p>
          <a:p>
            <a:pPr>
              <a:buFontTx/>
              <a:buNone/>
            </a:pPr>
            <a:r>
              <a:rPr lang="en-GB" altLang="en-US" sz="3600" b="1"/>
              <a:t>Solutions can be sorted by whether they are: </a:t>
            </a:r>
            <a:r>
              <a:rPr lang="en-GB" altLang="en-US" sz="3600" b="1">
                <a:solidFill>
                  <a:srgbClr val="FF0000"/>
                </a:solidFill>
              </a:rPr>
              <a:t>acid, </a:t>
            </a:r>
            <a:r>
              <a:rPr lang="en-GB" altLang="en-US" sz="3600" b="1">
                <a:solidFill>
                  <a:srgbClr val="660066"/>
                </a:solidFill>
              </a:rPr>
              <a:t>alkali </a:t>
            </a:r>
            <a:r>
              <a:rPr lang="en-GB" altLang="en-US" sz="3600" b="1">
                <a:solidFill>
                  <a:srgbClr val="669900"/>
                </a:solidFill>
              </a:rPr>
              <a:t>or neutral.</a:t>
            </a:r>
            <a:r>
              <a:rPr lang="en-GB" altLang="en-US" sz="3600" b="1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190F6641-397E-0482-7880-7E1A03138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916113"/>
            <a:ext cx="3816350" cy="286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3" name="Text Box 5">
            <a:extLst>
              <a:ext uri="{FF2B5EF4-FFF2-40B4-BE49-F238E27FC236}">
                <a16:creationId xmlns:a16="http://schemas.microsoft.com/office/drawing/2014/main" id="{DAC62C0E-55AB-AB29-8C92-31D400571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981075"/>
            <a:ext cx="82804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altLang="en-US" sz="3200" b="1"/>
              <a:t>When a substance dissolves in water it makes a </a:t>
            </a:r>
            <a:r>
              <a:rPr lang="en-GB" altLang="en-US" sz="3200" b="1" u="sng">
                <a:solidFill>
                  <a:srgbClr val="FF0066"/>
                </a:solidFill>
              </a:rPr>
              <a:t>solution.</a:t>
            </a:r>
            <a:r>
              <a:rPr lang="en-GB" altLang="en-US" sz="3200" b="1" u="sng"/>
              <a:t> </a:t>
            </a:r>
          </a:p>
          <a:p>
            <a:pPr>
              <a:spcBef>
                <a:spcPct val="50000"/>
              </a:spcBef>
            </a:pPr>
            <a:endParaRPr lang="en-GB" altLang="en-US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6DE1438D-E4B3-D6CD-0A46-09793FCF5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33375"/>
            <a:ext cx="4286250" cy="286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en-GB" altLang="en-US" b="1"/>
          </a:p>
          <a:p>
            <a:r>
              <a:rPr lang="en-GB" altLang="en-US" sz="3200">
                <a:solidFill>
                  <a:srgbClr val="660066"/>
                </a:solidFill>
              </a:rPr>
              <a:t>When the </a:t>
            </a:r>
            <a:r>
              <a:rPr lang="en-GB" altLang="en-US" sz="3200" b="1">
                <a:solidFill>
                  <a:srgbClr val="660066"/>
                </a:solidFill>
              </a:rPr>
              <a:t>oxide </a:t>
            </a:r>
          </a:p>
          <a:p>
            <a:r>
              <a:rPr lang="en-GB" altLang="en-US" sz="3200">
                <a:solidFill>
                  <a:srgbClr val="660066"/>
                </a:solidFill>
              </a:rPr>
              <a:t>of some</a:t>
            </a:r>
            <a:r>
              <a:rPr lang="en-GB" altLang="en-US" sz="3200" b="1">
                <a:solidFill>
                  <a:srgbClr val="660066"/>
                </a:solidFill>
              </a:rPr>
              <a:t> non-metals</a:t>
            </a:r>
            <a:r>
              <a:rPr lang="en-GB" altLang="en-US" sz="3200">
                <a:solidFill>
                  <a:srgbClr val="FF0066"/>
                </a:solidFill>
              </a:rPr>
              <a:t> </a:t>
            </a:r>
          </a:p>
          <a:p>
            <a:r>
              <a:rPr lang="en-GB" altLang="en-US" sz="3200">
                <a:solidFill>
                  <a:schemeClr val="accent2"/>
                </a:solidFill>
              </a:rPr>
              <a:t>dissolve in </a:t>
            </a:r>
            <a:r>
              <a:rPr lang="en-GB" altLang="en-US" sz="3200" b="1">
                <a:solidFill>
                  <a:schemeClr val="accent2"/>
                </a:solidFill>
              </a:rPr>
              <a:t>water</a:t>
            </a:r>
            <a:r>
              <a:rPr lang="en-GB" altLang="en-US" sz="3200">
                <a:solidFill>
                  <a:schemeClr val="accent2"/>
                </a:solidFill>
              </a:rPr>
              <a:t> </a:t>
            </a:r>
          </a:p>
          <a:p>
            <a:r>
              <a:rPr lang="en-GB" altLang="en-US" sz="3200">
                <a:solidFill>
                  <a:srgbClr val="FF0000"/>
                </a:solidFill>
              </a:rPr>
              <a:t>they make an </a:t>
            </a:r>
            <a:r>
              <a:rPr lang="en-GB" altLang="en-US" sz="3600" b="1">
                <a:solidFill>
                  <a:srgbClr val="FF0000"/>
                </a:solidFill>
              </a:rPr>
              <a:t>acid.</a:t>
            </a:r>
            <a:r>
              <a:rPr lang="en-GB" altLang="en-US" sz="3200" b="1">
                <a:solidFill>
                  <a:srgbClr val="FF0000"/>
                </a:solidFill>
              </a:rPr>
              <a:t> </a:t>
            </a:r>
          </a:p>
          <a:p>
            <a:pPr algn="ctr"/>
            <a:endParaRPr lang="en-GB" altLang="en-US" sz="3200" b="1">
              <a:solidFill>
                <a:srgbClr val="FF0000"/>
              </a:solidFill>
            </a:endParaRPr>
          </a:p>
        </p:txBody>
      </p:sp>
      <p:pic>
        <p:nvPicPr>
          <p:cNvPr id="2055" name="Picture 7">
            <a:extLst>
              <a:ext uri="{FF2B5EF4-FFF2-40B4-BE49-F238E27FC236}">
                <a16:creationId xmlns:a16="http://schemas.microsoft.com/office/drawing/2014/main" id="{500A48CD-94C0-BD1C-69B8-A41E1612E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33375"/>
            <a:ext cx="2016125" cy="316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8" name="Text Box 10">
            <a:extLst>
              <a:ext uri="{FF2B5EF4-FFF2-40B4-BE49-F238E27FC236}">
                <a16:creationId xmlns:a16="http://schemas.microsoft.com/office/drawing/2014/main" id="{009FDBF8-4E00-AA34-2384-BB97B486D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4365625"/>
            <a:ext cx="738028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GB" altLang="en-US" sz="3200"/>
          </a:p>
          <a:p>
            <a:pPr algn="ctr"/>
            <a:r>
              <a:rPr lang="en-GB" altLang="en-US" sz="3200"/>
              <a:t>Acids have a </a:t>
            </a:r>
            <a:r>
              <a:rPr lang="en-GB" altLang="en-US" sz="3200" b="1">
                <a:solidFill>
                  <a:srgbClr val="FF0000"/>
                </a:solidFill>
              </a:rPr>
              <a:t>sour taste.</a:t>
            </a:r>
            <a:r>
              <a:rPr lang="en-GB" altLang="en-US" sz="3200"/>
              <a:t> </a:t>
            </a:r>
          </a:p>
          <a:p>
            <a:pPr algn="ctr"/>
            <a:r>
              <a:rPr lang="en-GB" altLang="en-US" sz="3200"/>
              <a:t>They are </a:t>
            </a:r>
            <a:r>
              <a:rPr lang="en-GB" altLang="en-US" sz="3200" b="1">
                <a:solidFill>
                  <a:srgbClr val="FF6600"/>
                </a:solidFill>
              </a:rPr>
              <a:t>corrosive.</a:t>
            </a:r>
            <a:r>
              <a:rPr lang="en-GB" altLang="en-US" sz="3200"/>
              <a:t> </a:t>
            </a:r>
          </a:p>
          <a:p>
            <a:pPr>
              <a:spcBef>
                <a:spcPct val="50000"/>
              </a:spcBef>
            </a:pPr>
            <a:endParaRPr lang="en-GB" altLang="en-US" sz="3200"/>
          </a:p>
        </p:txBody>
      </p:sp>
      <p:sp>
        <p:nvSpPr>
          <p:cNvPr id="2059" name="Text Box 11">
            <a:extLst>
              <a:ext uri="{FF2B5EF4-FFF2-40B4-BE49-F238E27FC236}">
                <a16:creationId xmlns:a16="http://schemas.microsoft.com/office/drawing/2014/main" id="{9AD0A000-4414-BE98-5F14-27BA25515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005263"/>
            <a:ext cx="6480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3200" b="1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  <p:pic>
        <p:nvPicPr>
          <p:cNvPr id="2060" name="Picture 12">
            <a:extLst>
              <a:ext uri="{FF2B5EF4-FFF2-40B4-BE49-F238E27FC236}">
                <a16:creationId xmlns:a16="http://schemas.microsoft.com/office/drawing/2014/main" id="{9367DF38-8E94-1FED-94FE-630697015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716338"/>
            <a:ext cx="2386013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D7BA35D-E97C-1513-204D-532A112E06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1143000"/>
          </a:xfrm>
        </p:spPr>
        <p:txBody>
          <a:bodyPr/>
          <a:lstStyle/>
          <a:p>
            <a:r>
              <a:rPr lang="en-GB" altLang="en-US" sz="4000" b="1">
                <a:solidFill>
                  <a:schemeClr val="bg2"/>
                </a:solidFill>
              </a:rPr>
              <a:t>Acids react with metals</a:t>
            </a:r>
            <a:br>
              <a:rPr lang="en-GB" altLang="en-US" sz="4000" b="1">
                <a:solidFill>
                  <a:schemeClr val="bg2"/>
                </a:solidFill>
              </a:rPr>
            </a:br>
            <a:r>
              <a:rPr lang="en-GB" altLang="en-US" sz="4000" b="1">
                <a:solidFill>
                  <a:schemeClr val="bg2"/>
                </a:solidFill>
              </a:rPr>
              <a:t>   and carbonates.</a:t>
            </a:r>
            <a:br>
              <a:rPr lang="en-GB" altLang="en-US" sz="4000" b="1">
                <a:solidFill>
                  <a:schemeClr val="bg2"/>
                </a:solidFill>
              </a:rPr>
            </a:br>
            <a:endParaRPr lang="en-GB" altLang="en-US" sz="4000" b="1">
              <a:solidFill>
                <a:schemeClr val="bg2"/>
              </a:solidFill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53AF57D-E158-2702-B4CA-7DBE33BEC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229600" cy="154146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/>
              <a:t>Metal + Acid             Salt + Hydrogen</a:t>
            </a:r>
          </a:p>
          <a:p>
            <a:pPr>
              <a:buFontTx/>
              <a:buNone/>
            </a:pPr>
            <a:r>
              <a:rPr lang="en-GB" altLang="en-US" sz="2400" b="1">
                <a:solidFill>
                  <a:srgbClr val="660066"/>
                </a:solidFill>
              </a:rPr>
              <a:t>magnesium +          </a:t>
            </a:r>
            <a:r>
              <a:rPr lang="en-GB" altLang="en-US">
                <a:solidFill>
                  <a:srgbClr val="660066"/>
                </a:solidFill>
              </a:rPr>
              <a:t> </a:t>
            </a:r>
            <a:r>
              <a:rPr lang="en-GB" altLang="en-US" sz="2400" b="1">
                <a:solidFill>
                  <a:srgbClr val="660066"/>
                </a:solidFill>
              </a:rPr>
              <a:t>          magnesium chloride + hydrochloric acid                               hydrogen</a:t>
            </a:r>
          </a:p>
          <a:p>
            <a:pPr>
              <a:buFontTx/>
              <a:buNone/>
            </a:pPr>
            <a:endParaRPr lang="en-GB" altLang="en-US" sz="2400" b="1"/>
          </a:p>
          <a:p>
            <a:endParaRPr lang="en-GB" altLang="en-US" baseline="-25000"/>
          </a:p>
          <a:p>
            <a:endParaRPr lang="en-GB" altLang="en-US" baseline="-25000"/>
          </a:p>
        </p:txBody>
      </p:sp>
      <p:pic>
        <p:nvPicPr>
          <p:cNvPr id="26628" name="Picture 4">
            <a:extLst>
              <a:ext uri="{FF2B5EF4-FFF2-40B4-BE49-F238E27FC236}">
                <a16:creationId xmlns:a16="http://schemas.microsoft.com/office/drawing/2014/main" id="{E2308139-FDC3-80DF-1627-4DB04133D97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196975"/>
            <a:ext cx="2809875" cy="210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1" name="Line 7">
            <a:extLst>
              <a:ext uri="{FF2B5EF4-FFF2-40B4-BE49-F238E27FC236}">
                <a16:creationId xmlns:a16="http://schemas.microsoft.com/office/drawing/2014/main" id="{46C91504-5CD4-1843-502D-4047D8A267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7313" y="1989138"/>
            <a:ext cx="11525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4" name="Line 10">
            <a:extLst>
              <a:ext uri="{FF2B5EF4-FFF2-40B4-BE49-F238E27FC236}">
                <a16:creationId xmlns:a16="http://schemas.microsoft.com/office/drawing/2014/main" id="{9C966D5F-770E-0066-B6CF-190F6EB39B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8038" y="5013325"/>
            <a:ext cx="719137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6" name="Text Box 12">
            <a:extLst>
              <a:ext uri="{FF2B5EF4-FFF2-40B4-BE49-F238E27FC236}">
                <a16:creationId xmlns:a16="http://schemas.microsoft.com/office/drawing/2014/main" id="{F257C87D-FBC3-6708-6214-4D40CCAA7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16338"/>
            <a:ext cx="8964613" cy="234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200"/>
              <a:t>Acid + Carbonate            Salt + Water + Carbon</a:t>
            </a:r>
          </a:p>
          <a:p>
            <a:r>
              <a:rPr lang="en-GB" altLang="en-US" sz="3200"/>
              <a:t>                                                                dioxide</a:t>
            </a:r>
          </a:p>
          <a:p>
            <a:r>
              <a:rPr lang="en-GB" altLang="en-US" sz="2400" b="1">
                <a:solidFill>
                  <a:schemeClr val="accent2"/>
                </a:solidFill>
              </a:rPr>
              <a:t>sulphuric acid +                         copper sulphate + water + </a:t>
            </a:r>
          </a:p>
          <a:p>
            <a:r>
              <a:rPr lang="en-GB" altLang="en-US" sz="2400" b="1">
                <a:solidFill>
                  <a:schemeClr val="accent2"/>
                </a:solidFill>
              </a:rPr>
              <a:t>        copper carbonate                                       carbon dioxide</a:t>
            </a:r>
          </a:p>
          <a:p>
            <a:pPr>
              <a:spcBef>
                <a:spcPct val="50000"/>
              </a:spcBef>
            </a:pPr>
            <a:endParaRPr lang="en-GB" altLang="en-US" sz="2400">
              <a:solidFill>
                <a:schemeClr val="accent2"/>
              </a:solidFill>
            </a:endParaRPr>
          </a:p>
        </p:txBody>
      </p:sp>
      <p:sp>
        <p:nvSpPr>
          <p:cNvPr id="26637" name="Line 13">
            <a:extLst>
              <a:ext uri="{FF2B5EF4-FFF2-40B4-BE49-F238E27FC236}">
                <a16:creationId xmlns:a16="http://schemas.microsoft.com/office/drawing/2014/main" id="{6F52058E-47A1-C756-EB30-1F7836DB91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4076700"/>
            <a:ext cx="11525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8" name="Line 14">
            <a:extLst>
              <a:ext uri="{FF2B5EF4-FFF2-40B4-BE49-F238E27FC236}">
                <a16:creationId xmlns:a16="http://schemas.microsoft.com/office/drawing/2014/main" id="{A879466D-40AE-A500-58E0-19252739A2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7313" y="2636838"/>
            <a:ext cx="10795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>
            <a:extLst>
              <a:ext uri="{FF2B5EF4-FFF2-40B4-BE49-F238E27FC236}">
                <a16:creationId xmlns:a16="http://schemas.microsoft.com/office/drawing/2014/main" id="{E16AF8C7-8239-3309-BCD2-189C54739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0"/>
            <a:ext cx="2260600" cy="316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4" name="Rectangle 2">
            <a:extLst>
              <a:ext uri="{FF2B5EF4-FFF2-40B4-BE49-F238E27FC236}">
                <a16:creationId xmlns:a16="http://schemas.microsoft.com/office/drawing/2014/main" id="{F956D111-1A24-D9BF-6D7D-9200A72E89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79838" y="188913"/>
            <a:ext cx="5565775" cy="1143000"/>
          </a:xfrm>
        </p:spPr>
        <p:txBody>
          <a:bodyPr/>
          <a:lstStyle/>
          <a:p>
            <a:pPr algn="l"/>
            <a:r>
              <a:rPr lang="en-GB" altLang="en-US" sz="4000" b="1" u="sng">
                <a:solidFill>
                  <a:srgbClr val="FF0000"/>
                </a:solidFill>
              </a:rPr>
              <a:t>Acids</a:t>
            </a:r>
            <a:r>
              <a:rPr lang="en-GB" altLang="en-US" sz="4000">
                <a:solidFill>
                  <a:srgbClr val="FF0000"/>
                </a:solidFill>
              </a:rPr>
              <a:t> </a:t>
            </a:r>
            <a:br>
              <a:rPr lang="en-GB" altLang="en-US" sz="4000">
                <a:solidFill>
                  <a:srgbClr val="FF0000"/>
                </a:solidFill>
              </a:rPr>
            </a:br>
            <a:endParaRPr lang="en-GB" altLang="en-US" sz="4000">
              <a:solidFill>
                <a:srgbClr val="FF0000"/>
              </a:solidFill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D147A0B-8124-EC93-9EEB-37DFDA07B6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3068638"/>
            <a:ext cx="8229600" cy="3313112"/>
          </a:xfrm>
          <a:solidFill>
            <a:srgbClr val="FF0000"/>
          </a:solidFill>
        </p:spPr>
        <p:txBody>
          <a:bodyPr/>
          <a:lstStyle/>
          <a:p>
            <a:pPr>
              <a:buFontTx/>
              <a:buNone/>
            </a:pPr>
            <a:r>
              <a:rPr lang="en-GB" altLang="en-US" b="1">
                <a:solidFill>
                  <a:srgbClr val="FFFF00"/>
                </a:solidFill>
              </a:rPr>
              <a:t>Lemon juice</a:t>
            </a:r>
            <a:r>
              <a:rPr lang="en-GB" altLang="en-US"/>
              <a:t> contains </a:t>
            </a:r>
            <a:r>
              <a:rPr lang="en-GB" altLang="en-US" b="1">
                <a:solidFill>
                  <a:srgbClr val="FFFF00"/>
                </a:solidFill>
              </a:rPr>
              <a:t>citric acid,</a:t>
            </a:r>
            <a:r>
              <a:rPr lang="en-GB" altLang="en-US"/>
              <a:t> and </a:t>
            </a:r>
            <a:r>
              <a:rPr lang="en-GB" altLang="en-US" b="1">
                <a:solidFill>
                  <a:srgbClr val="FFFF00"/>
                </a:solidFill>
              </a:rPr>
              <a:t>vinegar </a:t>
            </a:r>
            <a:r>
              <a:rPr lang="en-GB" altLang="en-US"/>
              <a:t>contains</a:t>
            </a:r>
            <a:r>
              <a:rPr lang="en-GB" altLang="en-US" b="1">
                <a:solidFill>
                  <a:srgbClr val="FFFF00"/>
                </a:solidFill>
              </a:rPr>
              <a:t> ethanoic acid.</a:t>
            </a:r>
          </a:p>
          <a:p>
            <a:pPr>
              <a:buFontTx/>
              <a:buNone/>
            </a:pPr>
            <a:r>
              <a:rPr lang="en-GB" altLang="en-US" b="1"/>
              <a:t>Some strong acids </a:t>
            </a:r>
            <a:r>
              <a:rPr lang="en-GB" altLang="en-US"/>
              <a:t>are</a:t>
            </a:r>
            <a:r>
              <a:rPr lang="en-GB" altLang="en-US" b="1"/>
              <a:t> hydrochloric acid, sulphuric acid </a:t>
            </a:r>
            <a:r>
              <a:rPr lang="en-GB" altLang="en-US"/>
              <a:t>and</a:t>
            </a:r>
            <a:r>
              <a:rPr lang="en-GB" altLang="en-US" b="1"/>
              <a:t> nitric acid. </a:t>
            </a:r>
          </a:p>
          <a:p>
            <a:pPr>
              <a:buFontTx/>
              <a:buNone/>
            </a:pPr>
            <a:r>
              <a:rPr lang="en-GB" altLang="en-US" b="1">
                <a:solidFill>
                  <a:schemeClr val="bg1"/>
                </a:solidFill>
              </a:rPr>
              <a:t>Some weak acids </a:t>
            </a:r>
            <a:r>
              <a:rPr lang="en-GB" altLang="en-US">
                <a:solidFill>
                  <a:schemeClr val="bg1"/>
                </a:solidFill>
              </a:rPr>
              <a:t>are</a:t>
            </a:r>
            <a:r>
              <a:rPr lang="en-GB" altLang="en-US" b="1">
                <a:solidFill>
                  <a:schemeClr val="bg1"/>
                </a:solidFill>
              </a:rPr>
              <a:t> ethanoic acid, citric acid </a:t>
            </a:r>
            <a:r>
              <a:rPr lang="en-GB" altLang="en-US">
                <a:solidFill>
                  <a:schemeClr val="bg1"/>
                </a:solidFill>
              </a:rPr>
              <a:t>and</a:t>
            </a:r>
            <a:r>
              <a:rPr lang="en-GB" altLang="en-US" b="1">
                <a:solidFill>
                  <a:schemeClr val="bg1"/>
                </a:solidFill>
              </a:rPr>
              <a:t> carbonic acid.</a:t>
            </a:r>
            <a:r>
              <a:rPr lang="en-GB" altLang="en-US" b="1"/>
              <a:t> </a:t>
            </a:r>
          </a:p>
        </p:txBody>
      </p:sp>
      <p:pic>
        <p:nvPicPr>
          <p:cNvPr id="18437" name="Picture 5">
            <a:extLst>
              <a:ext uri="{FF2B5EF4-FFF2-40B4-BE49-F238E27FC236}">
                <a16:creationId xmlns:a16="http://schemas.microsoft.com/office/drawing/2014/main" id="{A477B791-745C-77D0-1AC1-B2B0E3FD8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713"/>
            <a:ext cx="252095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0" name="Text Box 8">
            <a:extLst>
              <a:ext uri="{FF2B5EF4-FFF2-40B4-BE49-F238E27FC236}">
                <a16:creationId xmlns:a16="http://schemas.microsoft.com/office/drawing/2014/main" id="{16DFEA16-CE90-3B61-28F0-BEB83C841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981075"/>
            <a:ext cx="40322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/>
              <a:t>There are many acids present in our everyday lives.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79DCA7F-F5C7-6320-16DB-9D9C44315A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>
                <a:solidFill>
                  <a:srgbClr val="669900"/>
                </a:solidFill>
              </a:rPr>
              <a:t>Neutralisation</a:t>
            </a:r>
            <a:br>
              <a:rPr lang="en-GB" altLang="en-US" sz="4000" b="1">
                <a:solidFill>
                  <a:srgbClr val="669900"/>
                </a:solidFill>
              </a:rPr>
            </a:br>
            <a:endParaRPr lang="en-GB" altLang="en-US" sz="4000" b="1">
              <a:solidFill>
                <a:srgbClr val="669900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5A1C8DF-EA87-6210-6A7E-7FAB8F3CB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r>
              <a:rPr lang="en-GB" altLang="en-US"/>
              <a:t>Acids and alkalis </a:t>
            </a:r>
            <a:r>
              <a:rPr lang="en-GB" altLang="en-US" b="1"/>
              <a:t>react </a:t>
            </a:r>
            <a:r>
              <a:rPr lang="en-GB" altLang="en-US"/>
              <a:t>with each other. The alkali </a:t>
            </a:r>
            <a:r>
              <a:rPr lang="en-GB" altLang="en-US" b="1"/>
              <a:t>cancels out</a:t>
            </a:r>
            <a:r>
              <a:rPr lang="en-GB" altLang="en-US"/>
              <a:t> the acid in the reaction. This is called </a:t>
            </a:r>
            <a:r>
              <a:rPr lang="en-GB" altLang="en-US" b="1"/>
              <a:t>neutralisation. </a:t>
            </a:r>
          </a:p>
          <a:p>
            <a:endParaRPr lang="en-GB" altLang="en-US" b="1"/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D1A93759-ED88-8896-6109-19804A3A2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284538"/>
            <a:ext cx="6470650" cy="195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6">
            <a:extLst>
              <a:ext uri="{FF2B5EF4-FFF2-40B4-BE49-F238E27FC236}">
                <a16:creationId xmlns:a16="http://schemas.microsoft.com/office/drawing/2014/main" id="{14E5E997-1431-74C1-3E1D-16C343254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5734050"/>
            <a:ext cx="54721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200" b="1"/>
              <a:t>A </a:t>
            </a:r>
            <a:r>
              <a:rPr lang="en-GB" altLang="en-US" sz="3200" b="1">
                <a:hlinkClick r:id="rId4"/>
              </a:rPr>
              <a:t>salt</a:t>
            </a:r>
            <a:r>
              <a:rPr lang="en-GB" altLang="en-US" sz="3200" b="1"/>
              <a:t> is made.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5931E1A-2D5B-5A09-8339-329B809697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>
                <a:solidFill>
                  <a:srgbClr val="FF0066"/>
                </a:solidFill>
              </a:rPr>
              <a:t>Salts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FBF0F1E-8D7F-CA4E-FFF9-F4303A094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r>
              <a:rPr lang="en-GB" altLang="en-US" b="1"/>
              <a:t>The salt made depends on the </a:t>
            </a:r>
            <a:r>
              <a:rPr lang="en-GB" altLang="en-US" b="1">
                <a:hlinkClick r:id="rId3"/>
              </a:rPr>
              <a:t>acid and alkali used</a:t>
            </a:r>
            <a:r>
              <a:rPr lang="en-GB" altLang="en-US" b="1"/>
              <a:t>. </a:t>
            </a:r>
          </a:p>
          <a:p>
            <a:r>
              <a:rPr lang="en-GB" altLang="en-US" b="1"/>
              <a:t>The salt contains the metal atom from the alkali, and part of the acid molecule. </a:t>
            </a:r>
          </a:p>
          <a:p>
            <a:endParaRPr lang="en-GB" altLang="en-US" b="1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7FF68EAD-6D45-8DDE-EB29-48405A942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365625"/>
            <a:ext cx="8497887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The salts of sulphuric acid are known as </a:t>
            </a:r>
            <a:r>
              <a:rPr lang="en-GB" altLang="en-US" sz="2800" b="1"/>
              <a:t>sulphates. </a:t>
            </a:r>
            <a:endParaRPr lang="en-GB" altLang="en-US" sz="2800"/>
          </a:p>
          <a:p>
            <a:r>
              <a:rPr lang="en-GB" altLang="en-US" sz="2800"/>
              <a:t>The salts of hydrochloric acid are known as </a:t>
            </a:r>
            <a:r>
              <a:rPr lang="en-GB" altLang="en-US" sz="2800" b="1"/>
              <a:t>chlorides. </a:t>
            </a:r>
            <a:endParaRPr lang="en-GB" altLang="en-US" sz="2800"/>
          </a:p>
          <a:p>
            <a:r>
              <a:rPr lang="en-GB" altLang="en-US" sz="2800"/>
              <a:t>The salts of nitric acid are known as </a:t>
            </a:r>
            <a:r>
              <a:rPr lang="en-GB" altLang="en-US" sz="2800" b="1"/>
              <a:t>nitrates.</a:t>
            </a:r>
            <a:r>
              <a:rPr lang="en-GB" altLang="en-US" sz="280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BD82F57-C44C-A61B-AD0D-0E9EA91B7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633413"/>
          </a:xfrm>
        </p:spPr>
        <p:txBody>
          <a:bodyPr/>
          <a:lstStyle/>
          <a:p>
            <a:r>
              <a:rPr lang="en-GB" altLang="en-US" sz="4000" b="1">
                <a:solidFill>
                  <a:srgbClr val="660066"/>
                </a:solidFill>
              </a:rPr>
              <a:t>Alkalis</a:t>
            </a:r>
            <a:br>
              <a:rPr lang="en-GB" altLang="en-US" sz="4000" b="1">
                <a:solidFill>
                  <a:srgbClr val="660066"/>
                </a:solidFill>
              </a:rPr>
            </a:br>
            <a:endParaRPr lang="en-GB" altLang="en-US" sz="4000" b="1">
              <a:solidFill>
                <a:srgbClr val="660066"/>
              </a:solidFill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D991ED8-F27A-6BED-DAEB-1F944C384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55875" y="2781300"/>
            <a:ext cx="5986463" cy="345598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/>
              <a:t>   When the </a:t>
            </a:r>
            <a:r>
              <a:rPr lang="en-GB" altLang="en-US" b="1">
                <a:solidFill>
                  <a:srgbClr val="660066"/>
                </a:solidFill>
              </a:rPr>
              <a:t>oxides of some metals</a:t>
            </a:r>
            <a:r>
              <a:rPr lang="en-GB" altLang="en-US"/>
              <a:t> dissolve in </a:t>
            </a:r>
            <a:r>
              <a:rPr lang="en-GB" altLang="en-US" b="1">
                <a:solidFill>
                  <a:srgbClr val="660066"/>
                </a:solidFill>
              </a:rPr>
              <a:t>water</a:t>
            </a:r>
            <a:r>
              <a:rPr lang="en-GB" altLang="en-US"/>
              <a:t> they make an </a:t>
            </a:r>
            <a:r>
              <a:rPr lang="en-GB" altLang="en-US" b="1">
                <a:solidFill>
                  <a:srgbClr val="660066"/>
                </a:solidFill>
              </a:rPr>
              <a:t>alkali solution.</a:t>
            </a:r>
            <a:r>
              <a:rPr lang="en-GB" altLang="en-US"/>
              <a:t> </a:t>
            </a:r>
          </a:p>
          <a:p>
            <a:pPr>
              <a:lnSpc>
                <a:spcPct val="90000"/>
              </a:lnSpc>
            </a:pPr>
            <a:endParaRPr lang="en-GB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/>
              <a:t>   </a:t>
            </a:r>
            <a:r>
              <a:rPr lang="en-GB" altLang="en-US" b="1">
                <a:solidFill>
                  <a:srgbClr val="660066"/>
                </a:solidFill>
              </a:rPr>
              <a:t>Alkalis </a:t>
            </a:r>
            <a:r>
              <a:rPr lang="en-GB" altLang="en-US"/>
              <a:t>react with </a:t>
            </a:r>
            <a:r>
              <a:rPr lang="en-GB" altLang="en-US" b="1">
                <a:solidFill>
                  <a:srgbClr val="FF0000"/>
                </a:solidFill>
              </a:rPr>
              <a:t>acids</a:t>
            </a:r>
            <a:r>
              <a:rPr lang="en-GB" altLang="en-US"/>
              <a:t> and </a:t>
            </a:r>
            <a:r>
              <a:rPr lang="en-GB" altLang="en-US" b="1">
                <a:solidFill>
                  <a:srgbClr val="669900"/>
                </a:solidFill>
                <a:hlinkClick r:id="rId3"/>
              </a:rPr>
              <a:t>neutralise</a:t>
            </a:r>
            <a:r>
              <a:rPr lang="en-GB" altLang="en-US" b="1"/>
              <a:t> </a:t>
            </a:r>
            <a:r>
              <a:rPr lang="en-GB" altLang="en-US"/>
              <a:t>them. </a:t>
            </a:r>
          </a:p>
        </p:txBody>
      </p:sp>
      <p:pic>
        <p:nvPicPr>
          <p:cNvPr id="8197" name="Picture 5">
            <a:extLst>
              <a:ext uri="{FF2B5EF4-FFF2-40B4-BE49-F238E27FC236}">
                <a16:creationId xmlns:a16="http://schemas.microsoft.com/office/drawing/2014/main" id="{DA588413-3A89-EF4F-743F-65F74F835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52738"/>
            <a:ext cx="2279650" cy="388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>
            <a:extLst>
              <a:ext uri="{FF2B5EF4-FFF2-40B4-BE49-F238E27FC236}">
                <a16:creationId xmlns:a16="http://schemas.microsoft.com/office/drawing/2014/main" id="{BB7EA452-040E-C6BA-4C02-2D01EA384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2376488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Text Box 7">
            <a:extLst>
              <a:ext uri="{FF2B5EF4-FFF2-40B4-BE49-F238E27FC236}">
                <a16:creationId xmlns:a16="http://schemas.microsoft.com/office/drawing/2014/main" id="{524285C9-FDAC-B030-02B0-2AD991796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1052513"/>
            <a:ext cx="6553200" cy="317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200"/>
              <a:t>Many everyday substances are alkalis. </a:t>
            </a:r>
          </a:p>
          <a:p>
            <a:r>
              <a:rPr lang="en-GB" altLang="en-US" sz="3200"/>
              <a:t>They feel </a:t>
            </a:r>
            <a:r>
              <a:rPr lang="en-GB" altLang="en-US" sz="3200" b="1">
                <a:solidFill>
                  <a:schemeClr val="accent2"/>
                </a:solidFill>
              </a:rPr>
              <a:t>soapy. </a:t>
            </a:r>
          </a:p>
          <a:p>
            <a:r>
              <a:rPr lang="en-GB" altLang="en-US" sz="3200"/>
              <a:t>They are </a:t>
            </a:r>
            <a:r>
              <a:rPr lang="en-GB" altLang="en-US" sz="3200" b="1">
                <a:solidFill>
                  <a:srgbClr val="FF6600"/>
                </a:solidFill>
              </a:rPr>
              <a:t>corrosive.</a:t>
            </a:r>
            <a:r>
              <a:rPr lang="en-GB" altLang="en-US" sz="3200"/>
              <a:t> </a:t>
            </a:r>
          </a:p>
          <a:p>
            <a:endParaRPr lang="en-GB" altLang="en-US" sz="3200"/>
          </a:p>
          <a:p>
            <a:pPr>
              <a:spcBef>
                <a:spcPct val="50000"/>
              </a:spcBef>
            </a:pPr>
            <a:endParaRPr lang="en-GB" alt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>
            <a:extLst>
              <a:ext uri="{FF2B5EF4-FFF2-40B4-BE49-F238E27FC236}">
                <a16:creationId xmlns:a16="http://schemas.microsoft.com/office/drawing/2014/main" id="{DA50DADA-4B4F-BC8B-E874-1C9622B27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268413"/>
            <a:ext cx="2700338" cy="259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6" name="Rectangle 2">
            <a:extLst>
              <a:ext uri="{FF2B5EF4-FFF2-40B4-BE49-F238E27FC236}">
                <a16:creationId xmlns:a16="http://schemas.microsoft.com/office/drawing/2014/main" id="{F4CC0791-34E8-EF6E-8A60-1995F26C08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u="sng">
                <a:solidFill>
                  <a:srgbClr val="660066"/>
                </a:solidFill>
              </a:rPr>
              <a:t>Alkalis </a:t>
            </a:r>
            <a:br>
              <a:rPr lang="en-GB" altLang="en-US" sz="4000" b="1" u="sng">
                <a:solidFill>
                  <a:srgbClr val="660066"/>
                </a:solidFill>
              </a:rPr>
            </a:br>
            <a:endParaRPr lang="en-GB" altLang="en-US" sz="4000" b="1" u="sng">
              <a:solidFill>
                <a:srgbClr val="660066"/>
              </a:solidFill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1E273CD-E21E-47E1-5BCB-DFE2F8538C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14625" y="908050"/>
            <a:ext cx="6429375" cy="4321175"/>
          </a:xfrm>
        </p:spPr>
        <p:txBody>
          <a:bodyPr/>
          <a:lstStyle/>
          <a:p>
            <a:pPr>
              <a:buFontTx/>
              <a:buNone/>
            </a:pPr>
            <a:endParaRPr lang="en-GB" altLang="en-US"/>
          </a:p>
          <a:p>
            <a:pPr>
              <a:buFontTx/>
              <a:buNone/>
            </a:pPr>
            <a:r>
              <a:rPr lang="en-GB" altLang="en-US" sz="2800" b="1"/>
              <a:t>Alkalis</a:t>
            </a:r>
            <a:r>
              <a:rPr lang="en-GB" altLang="en-US" sz="2800"/>
              <a:t> are present in many </a:t>
            </a:r>
            <a:r>
              <a:rPr lang="en-GB" altLang="en-US" sz="2800" b="1"/>
              <a:t>cleaning substances</a:t>
            </a:r>
            <a:r>
              <a:rPr lang="en-GB" altLang="en-US" sz="2800"/>
              <a:t> in use in our homes. </a:t>
            </a:r>
          </a:p>
          <a:p>
            <a:pPr>
              <a:buFontTx/>
              <a:buNone/>
            </a:pPr>
            <a:r>
              <a:rPr lang="en-GB" altLang="en-US" sz="2800" b="1"/>
              <a:t>Kitchen cleaners are alkaline</a:t>
            </a:r>
            <a:r>
              <a:rPr lang="en-GB" altLang="en-US" sz="2800"/>
              <a:t> because they contain </a:t>
            </a:r>
            <a:r>
              <a:rPr lang="en-GB" altLang="en-US" sz="2800" b="1">
                <a:solidFill>
                  <a:schemeClr val="accent2"/>
                </a:solidFill>
              </a:rPr>
              <a:t>ammonia</a:t>
            </a:r>
            <a:r>
              <a:rPr lang="en-GB" altLang="en-US" sz="2800"/>
              <a:t> or </a:t>
            </a:r>
            <a:r>
              <a:rPr lang="en-GB" altLang="en-US" sz="2800" b="1">
                <a:solidFill>
                  <a:srgbClr val="660066"/>
                </a:solidFill>
              </a:rPr>
              <a:t>sodium hydroxide</a:t>
            </a:r>
            <a:r>
              <a:rPr lang="en-GB" altLang="en-US" sz="2800"/>
              <a:t>, which </a:t>
            </a:r>
            <a:r>
              <a:rPr lang="en-GB" altLang="en-US" sz="2800" b="1">
                <a:solidFill>
                  <a:schemeClr val="accent2"/>
                </a:solidFill>
              </a:rPr>
              <a:t>attack grease.</a:t>
            </a:r>
          </a:p>
        </p:txBody>
      </p:sp>
      <p:sp>
        <p:nvSpPr>
          <p:cNvPr id="21511" name="Text Box 7">
            <a:extLst>
              <a:ext uri="{FF2B5EF4-FFF2-40B4-BE49-F238E27FC236}">
                <a16:creationId xmlns:a16="http://schemas.microsoft.com/office/drawing/2014/main" id="{70F145B1-77EC-5E52-AE9E-11B1184B8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581525"/>
            <a:ext cx="8893175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b="1">
                <a:solidFill>
                  <a:srgbClr val="660066"/>
                </a:solidFill>
              </a:rPr>
              <a:t>Calcium hydroxide </a:t>
            </a:r>
            <a:r>
              <a:rPr lang="en-GB" altLang="en-US" sz="2800">
                <a:solidFill>
                  <a:srgbClr val="660066"/>
                </a:solidFill>
              </a:rPr>
              <a:t>and</a:t>
            </a:r>
            <a:r>
              <a:rPr lang="en-GB" altLang="en-US" sz="2800" b="1">
                <a:solidFill>
                  <a:srgbClr val="660066"/>
                </a:solidFill>
              </a:rPr>
              <a:t> sodium hydroxide </a:t>
            </a:r>
            <a:r>
              <a:rPr lang="en-GB" altLang="en-US" sz="2800">
                <a:solidFill>
                  <a:srgbClr val="660066"/>
                </a:solidFill>
              </a:rPr>
              <a:t>are</a:t>
            </a:r>
            <a:r>
              <a:rPr lang="en-GB" altLang="en-US" sz="2800"/>
              <a:t> </a:t>
            </a:r>
            <a:r>
              <a:rPr lang="en-GB" altLang="en-US" sz="2800" b="1">
                <a:solidFill>
                  <a:srgbClr val="660066"/>
                </a:solidFill>
              </a:rPr>
              <a:t>strong alkalis.</a:t>
            </a:r>
            <a:r>
              <a:rPr lang="en-GB" altLang="en-US" sz="2800"/>
              <a:t> </a:t>
            </a:r>
          </a:p>
          <a:p>
            <a:r>
              <a:rPr lang="en-GB" altLang="en-US" sz="2800">
                <a:solidFill>
                  <a:schemeClr val="accent2"/>
                </a:solidFill>
              </a:rPr>
              <a:t>The most recognisable and common</a:t>
            </a:r>
            <a:r>
              <a:rPr lang="en-GB" altLang="en-US" sz="2800" b="1">
                <a:solidFill>
                  <a:schemeClr val="accent2"/>
                </a:solidFill>
              </a:rPr>
              <a:t> weak alkali </a:t>
            </a:r>
            <a:r>
              <a:rPr lang="en-GB" altLang="en-US" sz="2800">
                <a:solidFill>
                  <a:schemeClr val="accent2"/>
                </a:solidFill>
              </a:rPr>
              <a:t>is</a:t>
            </a:r>
            <a:r>
              <a:rPr lang="en-GB" altLang="en-US" sz="2800" b="1">
                <a:solidFill>
                  <a:schemeClr val="accent2"/>
                </a:solidFill>
              </a:rPr>
              <a:t> ammonia.</a:t>
            </a:r>
          </a:p>
          <a:p>
            <a:pPr>
              <a:spcBef>
                <a:spcPct val="50000"/>
              </a:spcBef>
            </a:pPr>
            <a:endParaRPr lang="en-GB" alt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721</Words>
  <Application>Microsoft Office PowerPoint</Application>
  <PresentationFormat>On-screen Show (4:3)</PresentationFormat>
  <Paragraphs>119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Arial Black</vt:lpstr>
      <vt:lpstr>Default Design</vt:lpstr>
      <vt:lpstr>                            Acids and Alkalis</vt:lpstr>
      <vt:lpstr>     Acids and alkalis</vt:lpstr>
      <vt:lpstr>PowerPoint Presentation</vt:lpstr>
      <vt:lpstr>Acids react with metals    and carbonates. </vt:lpstr>
      <vt:lpstr>Acids  </vt:lpstr>
      <vt:lpstr>Neutralisation </vt:lpstr>
      <vt:lpstr>Salts</vt:lpstr>
      <vt:lpstr>Alkalis </vt:lpstr>
      <vt:lpstr>Alkalis  </vt:lpstr>
      <vt:lpstr>Indicators </vt:lpstr>
      <vt:lpstr>Litmus Test</vt:lpstr>
      <vt:lpstr>Universal Indicator </vt:lpstr>
      <vt:lpstr>The pH scale</vt:lpstr>
      <vt:lpstr>Applications of Neutralisation  </vt:lpstr>
      <vt:lpstr>More Applications   of Neutralisation 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Authorized Customer</dc:creator>
  <cp:lastModifiedBy>Nayan GRIFFITHS</cp:lastModifiedBy>
  <cp:revision>24</cp:revision>
  <dcterms:created xsi:type="dcterms:W3CDTF">2007-10-30T14:57:11Z</dcterms:created>
  <dcterms:modified xsi:type="dcterms:W3CDTF">2023-05-23T20:37:59Z</dcterms:modified>
</cp:coreProperties>
</file>